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2" r:id="rId3"/>
    <p:sldId id="263" r:id="rId4"/>
    <p:sldId id="264" r:id="rId5"/>
    <p:sldId id="265" r:id="rId6"/>
    <p:sldId id="266" r:id="rId7"/>
    <p:sldId id="267" r:id="rId8"/>
    <p:sldId id="270" r:id="rId9"/>
    <p:sldId id="271" r:id="rId10"/>
    <p:sldId id="273" r:id="rId11"/>
    <p:sldId id="272" r:id="rId12"/>
    <p:sldId id="274" r:id="rId1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  <a:srgbClr val="89BEF1"/>
    <a:srgbClr val="3D0543"/>
    <a:srgbClr val="4D0654"/>
    <a:srgbClr val="416089"/>
    <a:srgbClr val="008F89"/>
    <a:srgbClr val="53C67C"/>
    <a:srgbClr val="E7D450"/>
    <a:srgbClr val="8F0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5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585A411-FEA9-47CC-9E0E-8E636CBFE145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20B44E0-73D4-4EB0-83A0-5FCDCB9F70C9}" type="datetime1">
              <a:rPr lang="fr-FR" smtClean="0"/>
              <a:t>28/08/2021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2114550"/>
            <a:ext cx="11298932" cy="430936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706106"/>
            <a:ext cx="10993549" cy="675019"/>
          </a:xfrm>
          <a:effectLst/>
        </p:spPr>
        <p:txBody>
          <a:bodyPr rtlCol="0" anchor="t">
            <a:normAutofit/>
          </a:bodyPr>
          <a:lstStyle>
            <a:lvl1pPr>
              <a:defRPr sz="36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1390650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5F7963-0B3B-439D-8462-0DA8479CCCFC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52DD5B-4062-456D-896D-B155596A5EF0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 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324819-0B65-42D6-92C2-478447775170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1908"/>
          </a:xfrm>
        </p:spPr>
        <p:txBody>
          <a:bodyPr rtlCol="0" anchor="t"/>
          <a:lstStyle>
            <a:lvl1pPr>
              <a:defRPr cap="none" baseline="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1192" y="1359408"/>
            <a:ext cx="11029615" cy="4615942"/>
          </a:xfrm>
        </p:spPr>
        <p:txBody>
          <a:bodyPr rtlCol="0" anchor="t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32CCEB-9AF9-45C4-88A2-1D9788999FC7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2393951"/>
            <a:ext cx="11029615" cy="800354"/>
          </a:xfrm>
        </p:spPr>
        <p:txBody>
          <a:bodyPr rtlCol="0" anchor="t">
            <a:normAutofit/>
          </a:bodyPr>
          <a:lstStyle>
            <a:lvl1pPr algn="l">
              <a:defRPr sz="3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3340608"/>
            <a:ext cx="11029615" cy="180136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B91D24-9407-4C68-9D88-25AF9965495C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74886"/>
          </a:xfrm>
        </p:spPr>
        <p:txBody>
          <a:bodyPr rtlCol="0" anchor="t"/>
          <a:lstStyle>
            <a:lvl1pPr>
              <a:defRPr cap="none" baseline="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81193" y="1481329"/>
            <a:ext cx="5194767" cy="4379722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16039" y="1481329"/>
            <a:ext cx="5194769" cy="4379722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077824-3E5D-409B-ABCF-0C8E7604856F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11462"/>
          </a:xfrm>
        </p:spPr>
        <p:txBody>
          <a:bodyPr rtlCol="0"/>
          <a:lstStyle>
            <a:lvl1pPr>
              <a:defRPr cap="none" baseline="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1" y="151937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81194" y="2295991"/>
            <a:ext cx="5194766" cy="3601608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16039" y="152378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16037" y="2295992"/>
            <a:ext cx="5194771" cy="3565060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29ACC5-0068-42F1-A3FA-10216ED99D86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617558"/>
          </a:xfrm>
        </p:spPr>
        <p:txBody>
          <a:bodyPr rtlCol="0" anchor="ctr"/>
          <a:lstStyle>
            <a:lvl1pPr>
              <a:defRPr cap="none" baseline="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4946CF-4D51-4220-B64E-2F597AAC909D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1D142-EB06-4E56-8A97-AF1EB3B6D6C6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7857" y="933451"/>
            <a:ext cx="3031852" cy="1017270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67857" y="2121408"/>
            <a:ext cx="3031852" cy="3716638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890E0D3E-150B-4FB6-8D81-D56F9EAA4CD4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F5BF2A-D307-4D79-9366-0A6D5D7F5534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635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1548384"/>
            <a:ext cx="11029616" cy="4439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10CFF1-3275-4113-9260-F175DB148A92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none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32.jpeg"/><Relationship Id="rId5" Type="http://schemas.openxmlformats.org/officeDocument/2006/relationships/image" Target="../media/image2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kaggle.com/olistbr/brazilian-ecommerce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50EA8A2-C14D-428A-8E0D-AB308E2EC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040" y="-45297"/>
            <a:ext cx="12196039" cy="68848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418718-E7F3-4300-B96E-C7C5A5C6B4C1}"/>
              </a:ext>
            </a:extLst>
          </p:cNvPr>
          <p:cNvSpPr/>
          <p:nvPr/>
        </p:nvSpPr>
        <p:spPr>
          <a:xfrm>
            <a:off x="5539740" y="3268980"/>
            <a:ext cx="6035000" cy="1897233"/>
          </a:xfrm>
          <a:prstGeom prst="rect">
            <a:avLst/>
          </a:prstGeom>
          <a:solidFill>
            <a:schemeClr val="dk1">
              <a:alpha val="7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903" y="3276727"/>
            <a:ext cx="5481169" cy="1193645"/>
          </a:xfrm>
        </p:spPr>
        <p:txBody>
          <a:bodyPr rtlCol="0" anchor="ctr">
            <a:normAutofit/>
          </a:bodyPr>
          <a:lstStyle/>
          <a:p>
            <a:pPr rtl="0"/>
            <a:r>
              <a:rPr lang="fr" sz="2800" dirty="0">
                <a:solidFill>
                  <a:schemeClr val="bg1"/>
                </a:solidFill>
              </a:rPr>
              <a:t>P5: </a:t>
            </a:r>
            <a:r>
              <a:rPr lang="fr-FR" sz="2800" dirty="0">
                <a:solidFill>
                  <a:schemeClr val="bg1"/>
                </a:solidFill>
              </a:rPr>
              <a:t>Segmentez des clients </a:t>
            </a:r>
            <a:br>
              <a:rPr lang="fr-FR" sz="2800" dirty="0">
                <a:solidFill>
                  <a:schemeClr val="bg1"/>
                </a:solidFill>
              </a:rPr>
            </a:br>
            <a:r>
              <a:rPr lang="fr-FR" sz="2800" dirty="0">
                <a:solidFill>
                  <a:schemeClr val="bg1"/>
                </a:solidFill>
              </a:rPr>
              <a:t>d'un site e-commerce</a:t>
            </a:r>
            <a:endParaRPr lang="fr" sz="2800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903" y="4644839"/>
            <a:ext cx="5604997" cy="468233"/>
          </a:xfrm>
        </p:spPr>
        <p:txBody>
          <a:bodyPr rtlCol="0" anchor="ctr">
            <a:normAutofit/>
          </a:bodyPr>
          <a:lstStyle/>
          <a:p>
            <a:pPr rtl="0"/>
            <a:r>
              <a:rPr lang="fr" cap="none" dirty="0">
                <a:solidFill>
                  <a:schemeClr val="bg1"/>
                </a:solidFill>
              </a:rPr>
              <a:t>Lérys Granado, PhD – Août 2021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9F00A5B-A1AE-436A-A02B-0AA4D7A2D863}"/>
              </a:ext>
            </a:extLst>
          </p:cNvPr>
          <p:cNvCxnSpPr>
            <a:cxnSpLocks/>
          </p:cNvCxnSpPr>
          <p:nvPr/>
        </p:nvCxnSpPr>
        <p:spPr>
          <a:xfrm>
            <a:off x="5786903" y="4557606"/>
            <a:ext cx="54811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4DDEB19D-3AAE-4FAF-9FE6-38EFF55F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5826" y="5176346"/>
            <a:ext cx="1124154" cy="62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4C23D7-E580-44F0-8E23-3736B68C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Analyses des clusters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C24DD4-AD9D-447D-922A-27456088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077824-3E5D-409B-ABCF-0C8E7604856F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18151D-9A7D-4FAD-81BC-5370BF6A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FD2B351-005E-4765-B72B-7DB5FE86F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9154" y="1384598"/>
            <a:ext cx="4035879" cy="221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DFF30A2-328C-4AD9-814A-D0108864C3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729658"/>
            <a:ext cx="5546408" cy="559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246AE07-544F-4DA1-943F-3CBCB35ED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b="7107"/>
          <a:stretch/>
        </p:blipFill>
        <p:spPr bwMode="auto">
          <a:xfrm>
            <a:off x="1558565" y="3671190"/>
            <a:ext cx="2776468" cy="289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0E54072-7F08-4EF1-B931-1C21E1BB8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830" y="2616458"/>
            <a:ext cx="7294970" cy="370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5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280C7-65A7-4513-9B75-D99C4E27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Proposition de 2 plans de maintenance : à 18 ou 24 mois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69CE10-8EA4-413E-B0BF-F09E7425B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481328"/>
            <a:ext cx="5354787" cy="5117591"/>
          </a:xfrm>
        </p:spPr>
        <p:txBody>
          <a:bodyPr>
            <a:normAutofit/>
          </a:bodyPr>
          <a:lstStyle/>
          <a:p>
            <a:r>
              <a:rPr lang="fr-FR" dirty="0"/>
              <a:t>Démarche</a:t>
            </a:r>
          </a:p>
          <a:p>
            <a:pPr lvl="1"/>
            <a:r>
              <a:rPr lang="fr-FR" dirty="0"/>
              <a:t>d</a:t>
            </a:r>
            <a:r>
              <a:rPr lang="fr-FR" sz="2000" baseline="-25000" dirty="0">
                <a:solidFill>
                  <a:schemeClr val="accent1"/>
                </a:solidFill>
              </a:rPr>
              <a:t>i</a:t>
            </a:r>
            <a:r>
              <a:rPr lang="fr-FR" dirty="0"/>
              <a:t> = </a:t>
            </a:r>
            <a:r>
              <a:rPr lang="fr-FR" dirty="0" err="1"/>
              <a:t>i</a:t>
            </a:r>
            <a:r>
              <a:rPr lang="fr-FR" baseline="30000" dirty="0" err="1"/>
              <a:t>ème</a:t>
            </a:r>
            <a:r>
              <a:rPr lang="fr-FR" dirty="0"/>
              <a:t> décile des dates de derniers achats 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 Calcul du ARI score (« </a:t>
            </a:r>
            <a:r>
              <a:rPr lang="fr-FR" dirty="0" err="1"/>
              <a:t>true</a:t>
            </a:r>
            <a:r>
              <a:rPr lang="fr-FR" dirty="0"/>
              <a:t> » labels vs. </a:t>
            </a:r>
            <a:r>
              <a:rPr lang="fr-FR" sz="1400" dirty="0" err="1"/>
              <a:t>labels</a:t>
            </a:r>
            <a:r>
              <a:rPr lang="fr-FR" sz="2000" b="1" baseline="-25000" dirty="0" err="1">
                <a:solidFill>
                  <a:schemeClr val="accent1"/>
                </a:solidFill>
              </a:rPr>
              <a:t>i</a:t>
            </a:r>
            <a:r>
              <a:rPr lang="fr-FR" dirty="0"/>
              <a:t>)</a:t>
            </a:r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C2B024AE-E095-4E51-9EA0-D02CBEAF4AB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1784478"/>
              </p:ext>
            </p:extLst>
          </p:nvPr>
        </p:nvGraphicFramePr>
        <p:xfrm>
          <a:off x="2224559" y="2466159"/>
          <a:ext cx="151257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2570">
                  <a:extLst>
                    <a:ext uri="{9D8B030D-6E8A-4147-A177-3AD203B41FA5}">
                      <a16:colId xmlns:a16="http://schemas.microsoft.com/office/drawing/2014/main" val="2567011603"/>
                    </a:ext>
                  </a:extLst>
                </a:gridCol>
              </a:tblGrid>
              <a:tr h="284852"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  <a:r>
                        <a:rPr lang="fr-FR" sz="1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478880"/>
                  </a:ext>
                </a:extLst>
              </a:tr>
              <a:tr h="284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d</a:t>
                      </a:r>
                      <a:r>
                        <a:rPr lang="fr-FR" sz="1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182824"/>
                  </a:ext>
                </a:extLst>
              </a:tr>
              <a:tr h="284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d</a:t>
                      </a:r>
                      <a:r>
                        <a:rPr lang="fr-FR" sz="1400" baseline="-25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30140"/>
                  </a:ext>
                </a:extLst>
              </a:tr>
              <a:tr h="284852"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  <a:r>
                        <a:rPr lang="fr-FR" sz="1400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597498"/>
                  </a:ext>
                </a:extLst>
              </a:tr>
              <a:tr h="284852"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  <a:r>
                        <a:rPr lang="fr-FR" sz="1400" baseline="-25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6383684"/>
                  </a:ext>
                </a:extLst>
              </a:tr>
              <a:tr h="284852"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  <a:r>
                        <a:rPr lang="fr-FR" sz="1400" baseline="-25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1698610"/>
                  </a:ext>
                </a:extLst>
              </a:tr>
              <a:tr h="284852"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  <a:r>
                        <a:rPr lang="fr-FR" sz="1400" baseline="-25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712591"/>
                  </a:ext>
                </a:extLst>
              </a:tr>
              <a:tr h="284852"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  <a:r>
                        <a:rPr lang="fr-FR" sz="1400" baseline="-250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638161"/>
                  </a:ext>
                </a:extLst>
              </a:tr>
              <a:tr h="284852"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  <a:r>
                        <a:rPr lang="fr-FR" sz="1400" baseline="-250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396128"/>
                  </a:ext>
                </a:extLst>
              </a:tr>
              <a:tr h="284852"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  <a:r>
                        <a:rPr lang="fr-FR" sz="1400" baseline="-250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392133"/>
                  </a:ext>
                </a:extLst>
              </a:tr>
            </a:tbl>
          </a:graphicData>
        </a:graphic>
      </p:graphicFrame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3D1829-F6B3-4D01-B0C4-2552C78CB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077824-3E5D-409B-ABCF-0C8E7604856F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864E27-1482-4A9B-BAFD-D85F8F0E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dirty="0"/>
              <a:t>Lérys Granado, PhD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AD80E4-F537-4447-9F6D-A4B40C75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E81EE468-5B96-446D-941B-2986B25AA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282" y="1559490"/>
            <a:ext cx="38481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C4709FC-8987-46D9-BFE8-7D0FE4CADCBA}"/>
              </a:ext>
            </a:extLst>
          </p:cNvPr>
          <p:cNvSpPr txBox="1"/>
          <p:nvPr/>
        </p:nvSpPr>
        <p:spPr>
          <a:xfrm>
            <a:off x="2683422" y="2158382"/>
            <a:ext cx="594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2016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E268459-9263-4A83-8233-2877D9247FA0}"/>
              </a:ext>
            </a:extLst>
          </p:cNvPr>
          <p:cNvSpPr txBox="1"/>
          <p:nvPr/>
        </p:nvSpPr>
        <p:spPr>
          <a:xfrm>
            <a:off x="2683422" y="5514159"/>
            <a:ext cx="599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2018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CEC3362-CFD3-4A32-ADB8-8DAF16C481B5}"/>
              </a:ext>
            </a:extLst>
          </p:cNvPr>
          <p:cNvSpPr txBox="1"/>
          <p:nvPr/>
        </p:nvSpPr>
        <p:spPr>
          <a:xfrm>
            <a:off x="129573" y="3196979"/>
            <a:ext cx="160614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fr-FR" sz="1400" dirty="0"/>
              <a:t>Fit dataset</a:t>
            </a:r>
          </a:p>
          <a:p>
            <a:pPr marL="342900" indent="-342900" algn="ctr">
              <a:buAutoNum type="arabicPeriod"/>
            </a:pPr>
            <a:endParaRPr lang="fr-FR" sz="1400" dirty="0"/>
          </a:p>
          <a:p>
            <a:pPr algn="ctr"/>
            <a:r>
              <a:rPr lang="fr-FR" sz="1400" dirty="0"/>
              <a:t> et </a:t>
            </a:r>
          </a:p>
          <a:p>
            <a:pPr algn="ctr"/>
            <a:endParaRPr lang="fr-FR" sz="1400" dirty="0"/>
          </a:p>
          <a:p>
            <a:pPr algn="ctr"/>
            <a:r>
              <a:rPr lang="fr-FR" sz="1400" dirty="0"/>
              <a:t>2. prédictions </a:t>
            </a:r>
            <a:br>
              <a:rPr lang="fr-FR" sz="1400" dirty="0"/>
            </a:br>
            <a:r>
              <a:rPr lang="fr-FR" sz="1400" dirty="0"/>
              <a:t>de « </a:t>
            </a:r>
            <a:r>
              <a:rPr lang="fr-FR" sz="1400" dirty="0" err="1"/>
              <a:t>true</a:t>
            </a:r>
            <a:r>
              <a:rPr lang="fr-FR" sz="1400" dirty="0"/>
              <a:t> » labels</a:t>
            </a:r>
            <a:br>
              <a:rPr lang="fr-FR" sz="1400" dirty="0"/>
            </a:br>
            <a:r>
              <a:rPr lang="fr-FR" sz="1400" dirty="0"/>
              <a:t> sur tout le dataset</a:t>
            </a:r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5F5DC3F9-53F5-4A9C-86D4-03F05AA8FACA}"/>
              </a:ext>
            </a:extLst>
          </p:cNvPr>
          <p:cNvSpPr/>
          <p:nvPr/>
        </p:nvSpPr>
        <p:spPr>
          <a:xfrm flipH="1">
            <a:off x="4133920" y="2466159"/>
            <a:ext cx="170804" cy="1227001"/>
          </a:xfrm>
          <a:prstGeom prst="leftBrace">
            <a:avLst>
              <a:gd name="adj1" fmla="val 7466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7807C0A-B4D3-45A1-9F65-E844863CDFA8}"/>
              </a:ext>
            </a:extLst>
          </p:cNvPr>
          <p:cNvSpPr txBox="1"/>
          <p:nvPr/>
        </p:nvSpPr>
        <p:spPr>
          <a:xfrm>
            <a:off x="4400769" y="2712740"/>
            <a:ext cx="1076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1. Fit</a:t>
            </a:r>
          </a:p>
          <a:p>
            <a:pPr algn="ctr"/>
            <a:r>
              <a:rPr lang="fr-FR" sz="1400" dirty="0"/>
              <a:t> </a:t>
            </a:r>
            <a:r>
              <a:rPr lang="fr-FR" sz="1400" dirty="0" err="1"/>
              <a:t>subdataset</a:t>
            </a:r>
            <a:endParaRPr lang="fr-FR" sz="1400" dirty="0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053181F8-674E-45CF-BA42-87B77AE353B2}"/>
              </a:ext>
            </a:extLst>
          </p:cNvPr>
          <p:cNvSpPr/>
          <p:nvPr/>
        </p:nvSpPr>
        <p:spPr>
          <a:xfrm flipH="1">
            <a:off x="3893016" y="2466159"/>
            <a:ext cx="142152" cy="3048000"/>
          </a:xfrm>
          <a:prstGeom prst="leftBrace">
            <a:avLst>
              <a:gd name="adj1" fmla="val 7466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F8947B7-C5B7-4B15-BFA9-4485FBDE3125}"/>
              </a:ext>
            </a:extLst>
          </p:cNvPr>
          <p:cNvSpPr txBox="1"/>
          <p:nvPr/>
        </p:nvSpPr>
        <p:spPr>
          <a:xfrm>
            <a:off x="4129370" y="3828814"/>
            <a:ext cx="1606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2. prédictions </a:t>
            </a:r>
            <a:br>
              <a:rPr lang="fr-FR" sz="1400" dirty="0"/>
            </a:br>
            <a:r>
              <a:rPr lang="fr-FR" sz="1400" dirty="0"/>
              <a:t>de </a:t>
            </a:r>
            <a:r>
              <a:rPr lang="fr-FR" sz="1400" dirty="0" err="1"/>
              <a:t>labels</a:t>
            </a:r>
            <a:r>
              <a:rPr lang="fr-FR" sz="2000" b="1" baseline="-25000" dirty="0" err="1">
                <a:solidFill>
                  <a:schemeClr val="accent1"/>
                </a:solidFill>
              </a:rPr>
              <a:t>i</a:t>
            </a:r>
            <a:br>
              <a:rPr lang="fr-FR" sz="1400" dirty="0"/>
            </a:br>
            <a:r>
              <a:rPr lang="fr-FR" sz="1400" dirty="0"/>
              <a:t> sur tout le dataset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118218F-9E96-417C-BCE8-DBD8E45995BD}"/>
              </a:ext>
            </a:extLst>
          </p:cNvPr>
          <p:cNvCxnSpPr>
            <a:endCxn id="12" idx="0"/>
          </p:cNvCxnSpPr>
          <p:nvPr/>
        </p:nvCxnSpPr>
        <p:spPr>
          <a:xfrm>
            <a:off x="2979420" y="2466159"/>
            <a:ext cx="1424" cy="304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36FCC63C-C4E7-4054-954B-704A17FADACD}"/>
              </a:ext>
            </a:extLst>
          </p:cNvPr>
          <p:cNvSpPr/>
          <p:nvPr/>
        </p:nvSpPr>
        <p:spPr>
          <a:xfrm>
            <a:off x="1951707" y="2466159"/>
            <a:ext cx="142152" cy="3048000"/>
          </a:xfrm>
          <a:prstGeom prst="leftBrace">
            <a:avLst>
              <a:gd name="adj1" fmla="val 7466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099AB844-45A1-4D15-91E7-91621FB690E7}"/>
              </a:ext>
            </a:extLst>
          </p:cNvPr>
          <p:cNvSpPr txBox="1">
            <a:spLocks/>
          </p:cNvSpPr>
          <p:nvPr/>
        </p:nvSpPr>
        <p:spPr>
          <a:xfrm>
            <a:off x="7460783" y="4516997"/>
            <a:ext cx="3848100" cy="1906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 modèle est très stable</a:t>
            </a:r>
          </a:p>
          <a:p>
            <a:r>
              <a:rPr lang="fr-FR" dirty="0"/>
              <a:t>2 choix de plan de maintenance: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1600" b="1" dirty="0"/>
              <a:t>ARI &gt; 98% </a:t>
            </a:r>
            <a:r>
              <a:rPr lang="fr-FR" sz="1600" b="1" dirty="0">
                <a:sym typeface="Wingdings" panose="05000000000000000000" pitchFamily="2" charset="2"/>
              </a:rPr>
              <a:t> 18 mois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fr-FR" sz="1600" b="1" dirty="0"/>
              <a:t>ARI &gt; 95% </a:t>
            </a:r>
            <a:r>
              <a:rPr lang="fr-FR" sz="1600" b="1" dirty="0">
                <a:sym typeface="Wingdings" panose="05000000000000000000" pitchFamily="2" charset="2"/>
              </a:rPr>
              <a:t> 24 mois</a:t>
            </a:r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3DE823-4BFC-46FB-8102-D5CF402DA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171" y="5470455"/>
            <a:ext cx="413158" cy="13221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8F3147E-1A34-4EEC-A857-3A099927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33" y="5797650"/>
            <a:ext cx="403633" cy="1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0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42A0F754-710F-4BF6-8DF9-9CFD4A029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72" y="925566"/>
            <a:ext cx="628832" cy="34846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5D90C-D903-43B8-8EB0-236F0FDD2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Personae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028B42-2898-4DE5-B25D-8C00CA7D4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cap="none" dirty="0"/>
              <a:t>Profils types de chaque segment déterminé par K-</a:t>
            </a:r>
            <a:r>
              <a:rPr lang="fr-FR" cap="none" dirty="0" err="1"/>
              <a:t>Means</a:t>
            </a:r>
            <a:r>
              <a:rPr lang="fr-FR" cap="none" dirty="0"/>
              <a:t> </a:t>
            </a:r>
            <a:br>
              <a:rPr lang="fr-FR" cap="none" dirty="0"/>
            </a:br>
            <a:r>
              <a:rPr lang="fr-FR" cap="none" dirty="0"/>
              <a:t>Modèle non-supervisé basé sur 100k consommateurs et 1.5 ans </a:t>
            </a:r>
          </a:p>
        </p:txBody>
      </p:sp>
      <p:pic>
        <p:nvPicPr>
          <p:cNvPr id="8" name="Image 7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868F8A15-4F88-415D-805A-841EE5525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3C67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98" t="24209" r="-243" b="-469"/>
          <a:stretch/>
        </p:blipFill>
        <p:spPr>
          <a:xfrm>
            <a:off x="7409075" y="2359874"/>
            <a:ext cx="1694045" cy="1476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26" name="Picture 2" descr="Image libre: personne, homme. route, rue, urbaine, ville, mode, homme">
            <a:extLst>
              <a:ext uri="{FF2B5EF4-FFF2-40B4-BE49-F238E27FC236}">
                <a16:creationId xmlns:a16="http://schemas.microsoft.com/office/drawing/2014/main" id="{39EDA246-F586-4CDB-B744-AA452A14C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19" t="1639"/>
          <a:stretch/>
        </p:blipFill>
        <p:spPr bwMode="auto">
          <a:xfrm>
            <a:off x="2971453" y="2368941"/>
            <a:ext cx="1694046" cy="14670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7887AD30-0A1B-458D-8E2E-70DCD7B12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45" y="2355397"/>
            <a:ext cx="1694045" cy="14806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30" name="Picture 6" descr="Rich people, London | Rory Hyde | Flickr">
            <a:extLst>
              <a:ext uri="{FF2B5EF4-FFF2-40B4-BE49-F238E27FC236}">
                <a16:creationId xmlns:a16="http://schemas.microsoft.com/office/drawing/2014/main" id="{0CFF8AB7-57E2-4606-A3B6-EDDBD4A21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rgbClr val="008F8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44" t="39386" r="59667" b="40526"/>
          <a:stretch/>
        </p:blipFill>
        <p:spPr bwMode="auto">
          <a:xfrm>
            <a:off x="5190264" y="2359874"/>
            <a:ext cx="1694047" cy="1476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88669F4-0798-4113-BF59-85892C14DC13}"/>
              </a:ext>
            </a:extLst>
          </p:cNvPr>
          <p:cNvSpPr txBox="1"/>
          <p:nvPr/>
        </p:nvSpPr>
        <p:spPr>
          <a:xfrm>
            <a:off x="9169400" y="6405431"/>
            <a:ext cx="26110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t"/>
            <a:r>
              <a:rPr lang="fr-FR" sz="1000" b="0" i="0" u="none" strike="noStrike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Images </a:t>
            </a:r>
            <a:r>
              <a:rPr lang="fr-FR" sz="1000" dirty="0">
                <a:solidFill>
                  <a:srgbClr val="5F6368"/>
                </a:solidFill>
                <a:latin typeface="Roboto" panose="02000000000000000000" pitchFamily="2" charset="0"/>
              </a:rPr>
              <a:t>sous </a:t>
            </a:r>
            <a:r>
              <a:rPr lang="fr-FR" sz="1000" b="0" i="0" u="none" strike="noStrike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Licences Creative Commons</a:t>
            </a:r>
            <a:endParaRPr lang="fr-FR" sz="1000" b="0" i="0" u="none" strike="noStrike" dirty="0">
              <a:solidFill>
                <a:srgbClr val="2962F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32" name="Picture 8" descr="2,548 Unsatisfied People Photos - Free &amp;amp; Royalty-Free Stock Photos from  Dreamstime">
            <a:extLst>
              <a:ext uri="{FF2B5EF4-FFF2-40B4-BE49-F238E27FC236}">
                <a16:creationId xmlns:a16="http://schemas.microsoft.com/office/drawing/2014/main" id="{E89776A7-6EC2-462B-9730-698F776A6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rgbClr val="E7D4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0" t="4980" r="15446" b="24178"/>
          <a:stretch/>
        </p:blipFill>
        <p:spPr bwMode="auto">
          <a:xfrm>
            <a:off x="9627884" y="2368941"/>
            <a:ext cx="1694047" cy="14670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E7C453C-6C42-4480-9286-8C7CDC4B1143}"/>
              </a:ext>
            </a:extLst>
          </p:cNvPr>
          <p:cNvSpPr txBox="1"/>
          <p:nvPr/>
        </p:nvSpPr>
        <p:spPr>
          <a:xfrm>
            <a:off x="752645" y="4030256"/>
            <a:ext cx="1694045" cy="2062103"/>
          </a:xfrm>
          <a:prstGeom prst="rect">
            <a:avLst/>
          </a:prstGeom>
          <a:solidFill>
            <a:srgbClr val="3D054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Gabriela</a:t>
            </a:r>
          </a:p>
          <a:p>
            <a:pPr algn="ctr"/>
            <a:r>
              <a:rPr lang="fr-FR" sz="1100" b="1" dirty="0">
                <a:solidFill>
                  <a:schemeClr val="bg1">
                    <a:lumMod val="85000"/>
                  </a:schemeClr>
                </a:solidFill>
              </a:rPr>
              <a:t>Ménagère moyenne</a:t>
            </a:r>
          </a:p>
          <a:p>
            <a:pPr algn="ctr"/>
            <a:endParaRPr lang="fr-FR" sz="1100" b="1" dirty="0">
              <a:solidFill>
                <a:schemeClr val="bg1">
                  <a:lumMod val="85000"/>
                </a:schemeClr>
              </a:solidFill>
            </a:endParaRP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Vit dans ville moyenne (500k habitants)</a:t>
            </a: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Achat fréquent: </a:t>
            </a:r>
            <a:r>
              <a:rPr lang="fr-FR" sz="11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produits de beauté</a:t>
            </a: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Panier moyen : 111$</a:t>
            </a: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Paie en 1-2x</a:t>
            </a: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A commandé 1 fois</a:t>
            </a: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Note moyenne : 4.7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0E3B3E1-0ED1-46DC-B45D-A98BA410832F}"/>
              </a:ext>
            </a:extLst>
          </p:cNvPr>
          <p:cNvSpPr txBox="1"/>
          <p:nvPr/>
        </p:nvSpPr>
        <p:spPr>
          <a:xfrm>
            <a:off x="2971454" y="4030256"/>
            <a:ext cx="1694045" cy="2062103"/>
          </a:xfrm>
          <a:prstGeom prst="rect">
            <a:avLst/>
          </a:prstGeom>
          <a:solidFill>
            <a:srgbClr val="41608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Cristiano</a:t>
            </a:r>
          </a:p>
          <a:p>
            <a:pPr algn="ctr"/>
            <a:r>
              <a:rPr lang="fr-FR" sz="1100" b="1" dirty="0">
                <a:solidFill>
                  <a:schemeClr val="bg1">
                    <a:lumMod val="85000"/>
                  </a:schemeClr>
                </a:solidFill>
              </a:rPr>
              <a:t>Citadin de ville monde</a:t>
            </a:r>
          </a:p>
          <a:p>
            <a:pPr algn="ctr"/>
            <a:endParaRPr lang="fr-FR" sz="1100" b="1" dirty="0">
              <a:solidFill>
                <a:schemeClr val="bg1">
                  <a:lumMod val="85000"/>
                </a:schemeClr>
              </a:solidFill>
            </a:endParaRP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 dans mégalopole</a:t>
            </a:r>
          </a:p>
          <a:p>
            <a:pPr marL="6350"/>
            <a:r>
              <a:rPr lang="fr-FR" sz="11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(10M habitants)</a:t>
            </a: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Achat fréquent:</a:t>
            </a:r>
            <a:br>
              <a:rPr lang="fr-FR" sz="11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literie et art-de-table</a:t>
            </a: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Panier moyen : 112$</a:t>
            </a: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Paie en 1-2x</a:t>
            </a: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A commandé 1 fois</a:t>
            </a:r>
          </a:p>
          <a:p>
            <a:pPr marL="88900" indent="-82550"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Note moyenne : 4.5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917F946-27E5-4003-AFC9-F8CE0ED21D3A}"/>
              </a:ext>
            </a:extLst>
          </p:cNvPr>
          <p:cNvSpPr txBox="1"/>
          <p:nvPr/>
        </p:nvSpPr>
        <p:spPr>
          <a:xfrm>
            <a:off x="5190265" y="4030256"/>
            <a:ext cx="1694045" cy="2062103"/>
          </a:xfrm>
          <a:prstGeom prst="rect">
            <a:avLst/>
          </a:prstGeom>
          <a:solidFill>
            <a:srgbClr val="008F8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João-Pedro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Riche diplomate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Vit dans grandes villes</a:t>
            </a:r>
          </a:p>
          <a:p>
            <a:pPr marL="63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(1.5M habitants)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Achat fréquent:</a:t>
            </a:r>
            <a:b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</a:b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montres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Panier moyen : 413$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Paie en 8x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 commandé 1 fois</a:t>
            </a:r>
          </a:p>
          <a:p>
            <a:pPr marL="88900" indent="-82550">
              <a:buFont typeface="Wingdings" panose="05000000000000000000" pitchFamily="2" charset="2"/>
              <a:buChar char="§"/>
              <a:defRPr/>
            </a:pPr>
            <a:r>
              <a:rPr lang="fr-FR" sz="1100" dirty="0">
                <a:solidFill>
                  <a:schemeClr val="bg1">
                    <a:lumMod val="85000"/>
                  </a:schemeClr>
                </a:solidFill>
              </a:rPr>
              <a:t>Note moyenne : 4.3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55E12B-D4D7-4474-ACDF-0DFC10EA9421}"/>
              </a:ext>
            </a:extLst>
          </p:cNvPr>
          <p:cNvSpPr txBox="1"/>
          <p:nvPr/>
        </p:nvSpPr>
        <p:spPr>
          <a:xfrm>
            <a:off x="7409075" y="4030256"/>
            <a:ext cx="1694045" cy="2062103"/>
          </a:xfrm>
          <a:prstGeom prst="rect">
            <a:avLst/>
          </a:prstGeom>
          <a:solidFill>
            <a:srgbClr val="53C67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Ins="36000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Liu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>
                <a:solidFill>
                  <a:schemeClr val="bg1"/>
                </a:solidFill>
                <a:latin typeface="Franklin Gothic Book" panose="020B0502020104020203"/>
              </a:rPr>
              <a:t>Acquéreuse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 compulsive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Vit dans mégapoles</a:t>
            </a:r>
          </a:p>
          <a:p>
            <a:pPr marL="63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(3M habitants)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Achat fréquent:</a:t>
            </a:r>
            <a:b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</a:b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literie et art-de-table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Panier moyen : 95$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Paie en 1-2x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commandé &gt;2 fois</a:t>
            </a:r>
          </a:p>
          <a:p>
            <a:pPr marL="88900" indent="-82550">
              <a:buFont typeface="Wingdings" panose="05000000000000000000" pitchFamily="2" charset="2"/>
              <a:buChar char="§"/>
              <a:defRPr/>
            </a:pPr>
            <a:r>
              <a:rPr lang="fr-FR" sz="1100" dirty="0">
                <a:solidFill>
                  <a:schemeClr val="bg1"/>
                </a:solidFill>
              </a:rPr>
              <a:t>Note moyenne : 4.1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E9133E6-5DBA-4988-8B73-87BE472C86A9}"/>
              </a:ext>
            </a:extLst>
          </p:cNvPr>
          <p:cNvSpPr txBox="1"/>
          <p:nvPr/>
        </p:nvSpPr>
        <p:spPr>
          <a:xfrm>
            <a:off x="9627885" y="4030256"/>
            <a:ext cx="1694045" cy="2062103"/>
          </a:xfrm>
          <a:prstGeom prst="rect">
            <a:avLst/>
          </a:prstGeom>
          <a:solidFill>
            <a:srgbClr val="E7D4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Éternelle insatisfaite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Vit dans grandes villes</a:t>
            </a:r>
          </a:p>
          <a:p>
            <a:pPr marL="635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(1.5M habitants)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Achat fréquent:</a:t>
            </a:r>
            <a:b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</a:b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literie et art-de-table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Panier moyen : 132$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Paie en 1-2x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 commandé 1 fois</a:t>
            </a:r>
          </a:p>
          <a:p>
            <a:pPr marL="88900" marR="0" lvl="0" indent="-825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Note moyenne : 1.7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BD89E2-D8D4-4DF7-B401-FCC2F9DC77B6}"/>
              </a:ext>
            </a:extLst>
          </p:cNvPr>
          <p:cNvSpPr txBox="1"/>
          <p:nvPr/>
        </p:nvSpPr>
        <p:spPr>
          <a:xfrm>
            <a:off x="1313371" y="609765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</a:rPr>
              <a:t>50%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90DD435-2D32-417F-BBE5-6DDABFC73740}"/>
              </a:ext>
            </a:extLst>
          </p:cNvPr>
          <p:cNvSpPr txBox="1"/>
          <p:nvPr/>
        </p:nvSpPr>
        <p:spPr>
          <a:xfrm>
            <a:off x="3532180" y="609765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</a:rPr>
              <a:t>20%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0BAB79D-545F-48FF-A02C-3F2DA610DFB8}"/>
              </a:ext>
            </a:extLst>
          </p:cNvPr>
          <p:cNvSpPr txBox="1"/>
          <p:nvPr/>
        </p:nvSpPr>
        <p:spPr>
          <a:xfrm>
            <a:off x="5754293" y="6097654"/>
            <a:ext cx="565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</a:rPr>
              <a:t>10%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47E8508-368F-4DD2-879F-A622DDAD2AC3}"/>
              </a:ext>
            </a:extLst>
          </p:cNvPr>
          <p:cNvSpPr txBox="1"/>
          <p:nvPr/>
        </p:nvSpPr>
        <p:spPr>
          <a:xfrm>
            <a:off x="8029913" y="6097654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</a:rPr>
              <a:t>5%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AC69E78-FC65-42C8-B37B-A752C3379B0A}"/>
              </a:ext>
            </a:extLst>
          </p:cNvPr>
          <p:cNvSpPr txBox="1"/>
          <p:nvPr/>
        </p:nvSpPr>
        <p:spPr>
          <a:xfrm>
            <a:off x="10190053" y="6097654"/>
            <a:ext cx="569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85000"/>
                  </a:schemeClr>
                </a:solidFill>
              </a:rPr>
              <a:t>15%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AF7926-E144-4674-B153-812A7FA0B155}"/>
              </a:ext>
            </a:extLst>
          </p:cNvPr>
          <p:cNvSpPr txBox="1"/>
          <p:nvPr/>
        </p:nvSpPr>
        <p:spPr>
          <a:xfrm rot="1855578">
            <a:off x="9245792" y="484071"/>
            <a:ext cx="2332037" cy="1200329"/>
          </a:xfrm>
          <a:prstGeom prst="rect">
            <a:avLst/>
          </a:prstGeom>
          <a:solidFill>
            <a:srgbClr val="969FA7"/>
          </a:solidFill>
          <a:ln>
            <a:solidFill>
              <a:schemeClr val="tx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85000"/>
                  </a:schemeClr>
                </a:solidFill>
              </a:rPr>
              <a:t>Analyse à renouveler dans 18-24 mois</a:t>
            </a:r>
            <a:endParaRPr lang="fr-FR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52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23B0EC-740C-455F-8F1F-9D85384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43047"/>
            <a:ext cx="10126913" cy="861950"/>
          </a:xfrm>
        </p:spPr>
        <p:txBody>
          <a:bodyPr>
            <a:normAutofit/>
          </a:bodyPr>
          <a:lstStyle/>
          <a:p>
            <a:r>
              <a:rPr lang="fr-FR" sz="2400" dirty="0"/>
              <a:t>Problématique: </a:t>
            </a:r>
            <a:r>
              <a:rPr lang="fr-FR" sz="2400" b="1" dirty="0">
                <a:latin typeface="+mn-lt"/>
              </a:rPr>
              <a:t>segmenter la clientèle </a:t>
            </a:r>
            <a:r>
              <a:rPr lang="fr-FR" sz="2400" dirty="0">
                <a:latin typeface="+mn-lt"/>
              </a:rPr>
              <a:t>d’un site brésilien de e-commerce, afin d’améliorer leur communication et proposer un </a:t>
            </a:r>
            <a:r>
              <a:rPr lang="fr-FR" sz="2400" b="1" dirty="0">
                <a:latin typeface="+mn-lt"/>
              </a:rPr>
              <a:t>plan de maintenance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BC5303-46C7-49A1-A60D-BF518F54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32CCEB-9AF9-45C4-88A2-1D9788999FC7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3286F3-2B83-4679-AA1B-4633ABBE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622AD9-7E19-473A-B883-F9161E3B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1" name="Groupe 10" descr="Espace réservé du graphique SmartArt">
            <a:extLst>
              <a:ext uri="{FF2B5EF4-FFF2-40B4-BE49-F238E27FC236}">
                <a16:creationId xmlns:a16="http://schemas.microsoft.com/office/drawing/2014/main" id="{2CF8509D-80A4-4ABD-8DCC-E21275BC8EFB}"/>
              </a:ext>
            </a:extLst>
          </p:cNvPr>
          <p:cNvGrpSpPr/>
          <p:nvPr/>
        </p:nvGrpSpPr>
        <p:grpSpPr>
          <a:xfrm>
            <a:off x="1242425" y="2374889"/>
            <a:ext cx="9974394" cy="3181242"/>
            <a:chOff x="1242425" y="2374889"/>
            <a:chExt cx="9974394" cy="3181242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AD0631B-B157-448C-949A-1B24A715BF21}"/>
                </a:ext>
              </a:extLst>
            </p:cNvPr>
            <p:cNvSpPr/>
            <p:nvPr/>
          </p:nvSpPr>
          <p:spPr>
            <a:xfrm>
              <a:off x="1768925" y="2374889"/>
              <a:ext cx="1647000" cy="1647000"/>
            </a:xfrm>
            <a:prstGeom prst="ellipse">
              <a:avLst/>
            </a:prstGeom>
            <a:solidFill>
              <a:srgbClr val="465359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Stopwatch">
              <a:extLst>
                <a:ext uri="{FF2B5EF4-FFF2-40B4-BE49-F238E27FC236}">
                  <a16:creationId xmlns:a16="http://schemas.microsoft.com/office/drawing/2014/main" id="{6459873B-DAC2-46CB-9FA4-5D05F11D2963}"/>
                </a:ext>
              </a:extLst>
            </p:cNvPr>
            <p:cNvSpPr/>
            <p:nvPr/>
          </p:nvSpPr>
          <p:spPr>
            <a:xfrm>
              <a:off x="2119925" y="2725889"/>
              <a:ext cx="945000" cy="945000"/>
            </a:xfrm>
            <a:prstGeom prst="rect">
              <a:avLst/>
            </a:prstGeom>
            <a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84501816-0923-4606-BC0E-2C426D8F86AC}"/>
                </a:ext>
              </a:extLst>
            </p:cNvPr>
            <p:cNvSpPr/>
            <p:nvPr/>
          </p:nvSpPr>
          <p:spPr>
            <a:xfrm>
              <a:off x="1242425" y="4534889"/>
              <a:ext cx="2700000" cy="1021242"/>
            </a:xfrm>
            <a:custGeom>
              <a:avLst/>
              <a:gdLst>
                <a:gd name="connsiteX0" fmla="*/ 0 w 2700000"/>
                <a:gd name="connsiteY0" fmla="*/ 0 h 1021242"/>
                <a:gd name="connsiteX1" fmla="*/ 2700000 w 2700000"/>
                <a:gd name="connsiteY1" fmla="*/ 0 h 1021242"/>
                <a:gd name="connsiteX2" fmla="*/ 2700000 w 2700000"/>
                <a:gd name="connsiteY2" fmla="*/ 1021242 h 1021242"/>
                <a:gd name="connsiteX3" fmla="*/ 0 w 2700000"/>
                <a:gd name="connsiteY3" fmla="*/ 1021242 h 1021242"/>
                <a:gd name="connsiteX4" fmla="*/ 0 w 2700000"/>
                <a:gd name="connsiteY4" fmla="*/ 0 h 102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000" h="1021242">
                  <a:moveTo>
                    <a:pt x="0" y="0"/>
                  </a:moveTo>
                  <a:lnTo>
                    <a:pt x="2700000" y="0"/>
                  </a:lnTo>
                  <a:lnTo>
                    <a:pt x="2700000" y="1021242"/>
                  </a:lnTo>
                  <a:lnTo>
                    <a:pt x="0" y="10212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None/>
                <a:defRPr cap="all"/>
              </a:pPr>
              <a:r>
                <a:rPr lang="fr-FR" sz="1600" b="1" kern="1200" cap="none" baseline="0" noProof="0" dirty="0"/>
                <a:t>Nettoyage des données</a:t>
              </a:r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None/>
                <a:defRPr cap="all"/>
              </a:pPr>
              <a:r>
                <a:rPr lang="fr-FR" sz="1400" b="0" kern="1200" cap="none" baseline="0" noProof="0" dirty="0"/>
                <a:t>Merge, forme, </a:t>
              </a:r>
              <a:br>
                <a:rPr lang="fr-FR" sz="1400" dirty="0"/>
              </a:br>
              <a:r>
                <a:rPr lang="fr-FR" sz="1400" b="0" kern="1200" cap="none" baseline="0" noProof="0" dirty="0"/>
                <a:t>valeurs manquantes</a:t>
              </a:r>
              <a:br>
                <a:rPr lang="fr-FR" sz="1400" kern="1200" cap="none" baseline="0" noProof="0" dirty="0"/>
              </a:br>
              <a:endParaRPr lang="fr-FR" sz="1600" kern="1200" cap="none" baseline="0" noProof="0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023C3512-49F0-4C3B-B216-4D92E9699A93}"/>
                </a:ext>
              </a:extLst>
            </p:cNvPr>
            <p:cNvSpPr/>
            <p:nvPr/>
          </p:nvSpPr>
          <p:spPr>
            <a:xfrm>
              <a:off x="5093840" y="2374889"/>
              <a:ext cx="1647000" cy="1647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1CADE4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15F32F-B9B4-4681-A7CD-1D763EE243C8}"/>
                </a:ext>
              </a:extLst>
            </p:cNvPr>
            <p:cNvSpPr/>
            <p:nvPr/>
          </p:nvSpPr>
          <p:spPr>
            <a:xfrm>
              <a:off x="5478871" y="2743082"/>
              <a:ext cx="923688" cy="922941"/>
            </a:xfrm>
            <a:prstGeom prst="rect">
              <a:avLst/>
            </a:prstGeom>
            <a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0A6E7272-3D1F-4064-B833-8B4D5747512A}"/>
                </a:ext>
              </a:extLst>
            </p:cNvPr>
            <p:cNvSpPr/>
            <p:nvPr/>
          </p:nvSpPr>
          <p:spPr>
            <a:xfrm>
              <a:off x="4414925" y="4534889"/>
              <a:ext cx="3004830" cy="1021242"/>
            </a:xfrm>
            <a:custGeom>
              <a:avLst/>
              <a:gdLst>
                <a:gd name="connsiteX0" fmla="*/ 0 w 3004830"/>
                <a:gd name="connsiteY0" fmla="*/ 0 h 1021242"/>
                <a:gd name="connsiteX1" fmla="*/ 3004830 w 3004830"/>
                <a:gd name="connsiteY1" fmla="*/ 0 h 1021242"/>
                <a:gd name="connsiteX2" fmla="*/ 3004830 w 3004830"/>
                <a:gd name="connsiteY2" fmla="*/ 1021242 h 1021242"/>
                <a:gd name="connsiteX3" fmla="*/ 0 w 3004830"/>
                <a:gd name="connsiteY3" fmla="*/ 1021242 h 1021242"/>
                <a:gd name="connsiteX4" fmla="*/ 0 w 3004830"/>
                <a:gd name="connsiteY4" fmla="*/ 0 h 102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830" h="1021242">
                  <a:moveTo>
                    <a:pt x="0" y="0"/>
                  </a:moveTo>
                  <a:lnTo>
                    <a:pt x="3004830" y="0"/>
                  </a:lnTo>
                  <a:lnTo>
                    <a:pt x="3004830" y="1021242"/>
                  </a:lnTo>
                  <a:lnTo>
                    <a:pt x="0" y="10212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600" b="1" kern="1200" cap="none" baseline="0" dirty="0"/>
                <a:t>Analyses exploratoire</a:t>
              </a:r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400" b="0" kern="1200" cap="none" baseline="0" dirty="0"/>
                <a:t>Agrégation</a:t>
              </a:r>
              <a:r>
                <a:rPr lang="fr-FR" sz="1400" dirty="0"/>
                <a:t>, a</a:t>
              </a:r>
              <a:r>
                <a:rPr lang="fr-FR" sz="1400" b="0" kern="1200" cap="none" baseline="0" dirty="0"/>
                <a:t>nalyses univariées et bivariées</a:t>
              </a:r>
              <a:endParaRPr lang="fr-FR" sz="1600" b="0" kern="1200" cap="none" baseline="0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747439E-F95F-4D3A-9355-D5B6D85FE958}"/>
                </a:ext>
              </a:extLst>
            </p:cNvPr>
            <p:cNvSpPr/>
            <p:nvPr/>
          </p:nvSpPr>
          <p:spPr>
            <a:xfrm>
              <a:off x="8731037" y="2374889"/>
              <a:ext cx="1647000" cy="1647000"/>
            </a:xfrm>
            <a:prstGeom prst="ellipse">
              <a:avLst/>
            </a:prstGeom>
            <a:solidFill>
              <a:srgbClr val="969FA7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E3C1E6-AD8F-40F0-A5AC-1CC1B5A8BF5B}"/>
                </a:ext>
              </a:extLst>
            </p:cNvPr>
            <p:cNvSpPr/>
            <p:nvPr/>
          </p:nvSpPr>
          <p:spPr>
            <a:xfrm>
              <a:off x="9082037" y="2725889"/>
              <a:ext cx="945000" cy="945000"/>
            </a:xfrm>
            <a:prstGeom prst="rect">
              <a:avLst/>
            </a:prstGeom>
            <a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7E0E5CE5-5F80-44B1-80BB-7601933F8D0A}"/>
                </a:ext>
              </a:extLst>
            </p:cNvPr>
            <p:cNvSpPr/>
            <p:nvPr/>
          </p:nvSpPr>
          <p:spPr>
            <a:xfrm>
              <a:off x="7892255" y="4534889"/>
              <a:ext cx="3324564" cy="1021242"/>
            </a:xfrm>
            <a:custGeom>
              <a:avLst/>
              <a:gdLst>
                <a:gd name="connsiteX0" fmla="*/ 0 w 3324564"/>
                <a:gd name="connsiteY0" fmla="*/ 0 h 1021242"/>
                <a:gd name="connsiteX1" fmla="*/ 3324564 w 3324564"/>
                <a:gd name="connsiteY1" fmla="*/ 0 h 1021242"/>
                <a:gd name="connsiteX2" fmla="*/ 3324564 w 3324564"/>
                <a:gd name="connsiteY2" fmla="*/ 1021242 h 1021242"/>
                <a:gd name="connsiteX3" fmla="*/ 0 w 3324564"/>
                <a:gd name="connsiteY3" fmla="*/ 1021242 h 1021242"/>
                <a:gd name="connsiteX4" fmla="*/ 0 w 3324564"/>
                <a:gd name="connsiteY4" fmla="*/ 0 h 102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4564" h="1021242">
                  <a:moveTo>
                    <a:pt x="0" y="0"/>
                  </a:moveTo>
                  <a:lnTo>
                    <a:pt x="3324564" y="0"/>
                  </a:lnTo>
                  <a:lnTo>
                    <a:pt x="3324564" y="1021242"/>
                  </a:lnTo>
                  <a:lnTo>
                    <a:pt x="0" y="102124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600" b="1" kern="1200" cap="none" baseline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Franklin Gothic Book" panose="020B0502020104020203"/>
                  <a:ea typeface="+mn-ea"/>
                  <a:cs typeface="+mn-cs"/>
                </a:rPr>
                <a:t>Modélisation par Machine Learning</a:t>
              </a:r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400" b="0" kern="1200" cap="none" baseline="0" dirty="0"/>
                <a:t>Clustering </a:t>
              </a:r>
              <a:r>
                <a:rPr lang="fr-FR" sz="1400" b="0" kern="1200" cap="none" baseline="0" dirty="0" err="1"/>
                <a:t>using</a:t>
              </a:r>
              <a:r>
                <a:rPr lang="fr-FR" sz="1400" b="0" kern="1200" cap="none" baseline="0" dirty="0"/>
                <a:t> K-</a:t>
              </a:r>
              <a:r>
                <a:rPr lang="fr-FR" sz="1400" b="0" kern="1200" cap="none" baseline="0" dirty="0" err="1"/>
                <a:t>means</a:t>
              </a:r>
              <a:r>
                <a:rPr lang="fr-FR" sz="1400" b="0" kern="1200" cap="none" baseline="0" dirty="0"/>
                <a:t>, </a:t>
              </a:r>
              <a:r>
                <a:rPr lang="fr-FR" sz="1400" b="0" kern="1200" cap="none" baseline="0" dirty="0" err="1"/>
                <a:t>Elbow</a:t>
              </a:r>
              <a:r>
                <a:rPr lang="fr-FR" sz="1400" b="0" kern="1200" cap="none" baseline="0" dirty="0"/>
                <a:t> </a:t>
              </a:r>
              <a:r>
                <a:rPr lang="fr-FR" sz="1400" b="0" kern="1200" cap="none" baseline="0" dirty="0" err="1"/>
                <a:t>curves</a:t>
              </a:r>
              <a:r>
                <a:rPr lang="fr-FR" sz="1400" b="0" kern="1200" cap="none" baseline="0" dirty="0"/>
                <a:t>, stabilité, plan de maintenance, interprétation des clusters</a:t>
              </a:r>
              <a:endParaRPr lang="fr-FR" sz="1800" kern="1200" dirty="0"/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2225DCE1-D4B4-482F-8313-8458C67EE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970" y="6033965"/>
            <a:ext cx="1495425" cy="8286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30037C2-42A8-4F80-8CB7-8D12E888BEC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05" y="924668"/>
            <a:ext cx="744981" cy="7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3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65DD1-7E2D-4482-8B90-610BBB51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598171"/>
            <a:ext cx="3031852" cy="1017270"/>
          </a:xfrm>
        </p:spPr>
        <p:txBody>
          <a:bodyPr>
            <a:normAutofit/>
          </a:bodyPr>
          <a:lstStyle/>
          <a:p>
            <a:r>
              <a:rPr lang="fr-FR" sz="2800" dirty="0" err="1"/>
              <a:t>Datasets</a:t>
            </a:r>
            <a:endParaRPr lang="fr-FR" sz="2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D4265C-7722-41BB-9D27-31912E88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4418" y="4894299"/>
            <a:ext cx="6650991" cy="1558291"/>
          </a:xfrm>
        </p:spPr>
        <p:txBody>
          <a:bodyPr>
            <a:normAutofit/>
          </a:bodyPr>
          <a:lstStyle/>
          <a:p>
            <a:r>
              <a:rPr lang="fr-FR" dirty="0"/>
              <a:t>Le merge doit être méthodique !</a:t>
            </a:r>
          </a:p>
          <a:p>
            <a:r>
              <a:rPr lang="fr-FR" dirty="0"/>
              <a:t>Peu de valeurs manquantes  (4%) surtout </a:t>
            </a:r>
            <a:r>
              <a:rPr lang="fr-FR" dirty="0" err="1"/>
              <a:t>ds</a:t>
            </a:r>
            <a:r>
              <a:rPr lang="fr-FR" dirty="0"/>
              <a:t> </a:t>
            </a:r>
            <a:r>
              <a:rPr lang="fr-FR" dirty="0" err="1"/>
              <a:t>reviews</a:t>
            </a:r>
            <a:endParaRPr lang="fr-FR" dirty="0"/>
          </a:p>
          <a:p>
            <a:r>
              <a:rPr lang="fr-FR" dirty="0" err="1"/>
              <a:t>Dtype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nombres 45% / chaines de caractères 55%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089471-BE98-43F1-BFF1-F0666C0F0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1508760"/>
            <a:ext cx="3411688" cy="485394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dirty="0" err="1">
                <a:solidFill>
                  <a:schemeClr val="bg1"/>
                </a:solidFill>
              </a:rPr>
              <a:t>Kaggle</a:t>
            </a:r>
            <a:r>
              <a:rPr lang="fr-FR" sz="1800" b="1" dirty="0">
                <a:solidFill>
                  <a:schemeClr val="bg1"/>
                </a:solidFill>
              </a:rPr>
              <a:t> </a:t>
            </a:r>
            <a:r>
              <a:rPr lang="fr-FR" sz="1400" dirty="0">
                <a:solidFill>
                  <a:schemeClr val="bg1"/>
                </a:solidFill>
              </a:rPr>
              <a:t>(</a:t>
            </a:r>
            <a:r>
              <a:rPr lang="fr-FR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https://www.kaggle.com/olistbr/brazilian-ecommerce</a:t>
            </a:r>
            <a:r>
              <a:rPr lang="fr-FR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9 </a:t>
            </a:r>
            <a:r>
              <a:rPr kumimoji="0" lang="fr-F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datasets</a:t>
            </a:r>
            <a:r>
              <a:rPr kumimoji="0" lang="fr-F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 à réunir (merge)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dirty="0">
                <a:solidFill>
                  <a:schemeClr val="bg1"/>
                </a:solidFill>
              </a:rPr>
              <a:t>Format : 	~ 120k lignes</a:t>
            </a:r>
            <a:br>
              <a:rPr lang="fr-FR" sz="1800" dirty="0">
                <a:solidFill>
                  <a:schemeClr val="bg1"/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		   	~ 40 colonnes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dirty="0">
                <a:solidFill>
                  <a:schemeClr val="bg1"/>
                </a:solidFill>
                <a:latin typeface="Franklin Gothic Book" panose="020B0502020104020203"/>
              </a:rPr>
              <a:t>Lignes = produits commandés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b="1" dirty="0">
                <a:solidFill>
                  <a:schemeClr val="bg1"/>
                </a:solidFill>
                <a:latin typeface="Franklin Gothic Book" panose="020B0502020104020203"/>
              </a:rPr>
              <a:t>Colonnes = features :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600" b="1" dirty="0">
                <a:solidFill>
                  <a:schemeClr val="bg1"/>
                </a:solidFill>
              </a:rPr>
              <a:t>Customer unique ID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bg1"/>
                </a:solidFill>
              </a:rPr>
              <a:t>Géolocalisation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bg1"/>
                </a:solidFill>
              </a:rPr>
              <a:t>Temporelles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bg1"/>
                </a:solidFill>
              </a:rPr>
              <a:t>Description produits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bg1"/>
                </a:solidFill>
              </a:rPr>
              <a:t>Prix et paiements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fr-FR" sz="1600" dirty="0" err="1">
                <a:solidFill>
                  <a:schemeClr val="bg1"/>
                </a:solidFill>
              </a:rPr>
              <a:t>Reviews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44DD66-FFAF-48B4-A10F-062E6C30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077824-3E5D-409B-ABCF-0C8E7604856F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3DB64F-B19E-4E81-BE95-5231F25C4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dirty="0"/>
              <a:t>Lérys Granado, PhD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D6244B-0E35-4BEF-B2B9-77E4540E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A67866-3BA2-4CCE-BFBB-C9E9C84F5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18" y="710564"/>
            <a:ext cx="6689725" cy="401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94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1A9486-D86A-437E-A846-15FD63C2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engineering pour une analyse de type RFM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D19E2-D93A-402B-844C-29E360630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671829"/>
            <a:ext cx="5194767" cy="4379722"/>
          </a:xfrm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Segmentation </a:t>
            </a:r>
            <a:r>
              <a:rPr lang="fr-FR" sz="2000" b="1" dirty="0">
                <a:solidFill>
                  <a:schemeClr val="accent1"/>
                </a:solidFill>
              </a:rPr>
              <a:t>RFM </a:t>
            </a:r>
            <a:r>
              <a:rPr lang="fr-FR" sz="2000" dirty="0"/>
              <a:t>:</a:t>
            </a:r>
          </a:p>
          <a:p>
            <a:pPr marL="324000" lvl="1" indent="0">
              <a:buNone/>
            </a:pPr>
            <a:endParaRPr lang="fr-FR" dirty="0"/>
          </a:p>
          <a:p>
            <a:r>
              <a:rPr lang="fr-FR" b="1" dirty="0">
                <a:solidFill>
                  <a:schemeClr val="accent1"/>
                </a:solidFill>
              </a:rPr>
              <a:t>R</a:t>
            </a:r>
            <a:r>
              <a:rPr lang="fr-FR" b="1" dirty="0"/>
              <a:t>écence</a:t>
            </a:r>
            <a:r>
              <a:rPr lang="fr-FR" dirty="0"/>
              <a:t> : extraction de la date de dernière commande</a:t>
            </a:r>
          </a:p>
          <a:p>
            <a:r>
              <a:rPr lang="fr-FR" b="1" dirty="0">
                <a:solidFill>
                  <a:schemeClr val="accent1"/>
                </a:solidFill>
              </a:rPr>
              <a:t>F</a:t>
            </a:r>
            <a:r>
              <a:rPr lang="fr-FR" b="1" dirty="0"/>
              <a:t>réquence</a:t>
            </a:r>
            <a:r>
              <a:rPr lang="fr-FR" dirty="0"/>
              <a:t> : nombre de commandes</a:t>
            </a:r>
          </a:p>
          <a:p>
            <a:r>
              <a:rPr lang="fr-FR" b="1" dirty="0">
                <a:solidFill>
                  <a:schemeClr val="accent1"/>
                </a:solidFill>
              </a:rPr>
              <a:t>M</a:t>
            </a:r>
            <a:r>
              <a:rPr lang="fr-FR" b="1" dirty="0"/>
              <a:t>ontant</a:t>
            </a:r>
            <a:r>
              <a:rPr lang="fr-FR" dirty="0"/>
              <a:t> : paiement moyen par commande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C69DB9-B0B1-4869-84F5-35CB8F383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6039" y="1671829"/>
            <a:ext cx="5194769" cy="4379722"/>
          </a:xfrm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Proposition d’1 segmentation </a:t>
            </a:r>
            <a:r>
              <a:rPr lang="fr-FR" sz="2000" b="1" dirty="0">
                <a:solidFill>
                  <a:schemeClr val="accent1"/>
                </a:solidFill>
              </a:rPr>
              <a:t>RFM+ </a:t>
            </a:r>
            <a:r>
              <a:rPr lang="fr-FR" sz="2000" dirty="0"/>
              <a:t>:</a:t>
            </a:r>
            <a:br>
              <a:rPr lang="fr-FR" sz="2000" dirty="0"/>
            </a:br>
            <a:endParaRPr lang="fr-FR" sz="2000" dirty="0"/>
          </a:p>
          <a:p>
            <a:r>
              <a:rPr lang="fr-FR" b="1" dirty="0">
                <a:solidFill>
                  <a:schemeClr val="accent1"/>
                </a:solidFill>
              </a:rPr>
              <a:t>R</a:t>
            </a:r>
            <a:r>
              <a:rPr lang="fr-FR" b="1" dirty="0"/>
              <a:t>écence</a:t>
            </a:r>
            <a:endParaRPr lang="fr-FR" dirty="0"/>
          </a:p>
          <a:p>
            <a:r>
              <a:rPr lang="fr-FR" b="1" dirty="0">
                <a:solidFill>
                  <a:schemeClr val="accent1"/>
                </a:solidFill>
              </a:rPr>
              <a:t>F</a:t>
            </a:r>
            <a:r>
              <a:rPr lang="fr-FR" b="1" dirty="0"/>
              <a:t>réquence</a:t>
            </a:r>
            <a:endParaRPr lang="fr-FR" dirty="0"/>
          </a:p>
          <a:p>
            <a:r>
              <a:rPr lang="fr-FR" b="1" dirty="0">
                <a:solidFill>
                  <a:schemeClr val="accent1"/>
                </a:solidFill>
              </a:rPr>
              <a:t>M</a:t>
            </a:r>
            <a:r>
              <a:rPr lang="fr-FR" b="1" dirty="0"/>
              <a:t>ontant</a:t>
            </a:r>
          </a:p>
          <a:p>
            <a:pPr marL="0" indent="0">
              <a:buNone/>
            </a:pPr>
            <a:r>
              <a:rPr lang="fr-FR" b="1" dirty="0"/>
              <a:t>+</a:t>
            </a:r>
            <a:endParaRPr lang="fr-FR" dirty="0"/>
          </a:p>
          <a:p>
            <a:r>
              <a:rPr lang="fr-FR" b="1" dirty="0"/>
              <a:t>Indicateur géographique </a:t>
            </a:r>
            <a:r>
              <a:rPr lang="fr-FR" dirty="0"/>
              <a:t>: taille de la ville du client</a:t>
            </a:r>
            <a:br>
              <a:rPr lang="fr-FR" dirty="0"/>
            </a:br>
            <a:r>
              <a:rPr lang="fr-FR" dirty="0"/>
              <a:t>(e.g. clients urbains vs. ruraux) </a:t>
            </a: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 merge avec 1 dataset trouvé sur </a:t>
            </a:r>
            <a:r>
              <a:rPr lang="fr-FR" dirty="0" err="1">
                <a:sym typeface="Wingdings" panose="05000000000000000000" pitchFamily="2" charset="2"/>
              </a:rPr>
              <a:t>kaggle</a:t>
            </a:r>
            <a:endParaRPr lang="fr-FR" dirty="0"/>
          </a:p>
          <a:p>
            <a:r>
              <a:rPr lang="fr-FR" b="1" dirty="0"/>
              <a:t>Comportement</a:t>
            </a:r>
            <a:r>
              <a:rPr lang="fr-FR" dirty="0"/>
              <a:t> : type de paiement (1x, 2x, 4x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r>
              <a:rPr lang="fr-FR" b="1" dirty="0"/>
              <a:t>Satisfaction </a:t>
            </a:r>
            <a:r>
              <a:rPr lang="fr-FR" dirty="0"/>
              <a:t>: score de </a:t>
            </a:r>
            <a:r>
              <a:rPr lang="fr-FR" dirty="0" err="1"/>
              <a:t>review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D000C7-EC56-4ECF-BD22-79F23D4E5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077824-3E5D-409B-ABCF-0C8E7604856F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E1CF03-CE65-4016-9CB8-D8AC144D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EFA89C-40EC-4310-A612-45278402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D14DDF7-FF43-4225-A09A-4D0AF3DACDE5}"/>
              </a:ext>
            </a:extLst>
          </p:cNvPr>
          <p:cNvSpPr/>
          <p:nvPr/>
        </p:nvSpPr>
        <p:spPr>
          <a:xfrm>
            <a:off x="5836920" y="3479843"/>
            <a:ext cx="518160" cy="574886"/>
          </a:xfrm>
          <a:prstGeom prst="rightArrow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43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B984AC4-BBCE-424E-AD4E-C6D9CC4D3D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43604" y="1664951"/>
            <a:ext cx="2109549" cy="214277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A2694B-52FD-4096-AACB-3D0CBBD9DB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0412" y="3816591"/>
            <a:ext cx="2244828" cy="221902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52E6AD3-602E-42E4-847C-9511F9F5FD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9184" y="1635684"/>
            <a:ext cx="2109549" cy="214238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776D0D2-9E1B-46EB-9A84-3C07BFC131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3945" y="3829581"/>
            <a:ext cx="2109549" cy="201995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33BFAA1-00F0-4DC0-B87E-9DF136470DB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8844" y="3824211"/>
            <a:ext cx="2109549" cy="210954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A6F77AB-E632-4290-9CE4-D78B8E092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67" y="1702154"/>
            <a:ext cx="2876919" cy="18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D64C88C-9721-4901-BF42-6D962639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univariée des features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9A17BF-844A-42C5-BD3D-304010B8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077824-3E5D-409B-ABCF-0C8E7604856F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14BBAD-6C20-42F7-BDC8-91ECA138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51A97D-1C88-40C8-8408-2A65A847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0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5118E-050F-4538-AD35-5672FF99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features sont peu corrélées entre 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DADEE0-9E73-4C7C-AA30-F0F338CE4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Heatmap de corrélation: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9B502-CEBA-4B9E-B1A8-B0545EB6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32CCEB-9AF9-45C4-88A2-1D9788999FC7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945210-F2E1-42DC-97AE-8E2BAB3F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01CBFF-F008-4351-B680-F41111D3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15514D-AB9A-4919-A3B1-EE3AB8AC0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59" y="1961986"/>
            <a:ext cx="5310760" cy="419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76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D6721-1F83-4458-A993-C8671590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9667708" cy="571908"/>
          </a:xfrm>
        </p:spPr>
        <p:txBody>
          <a:bodyPr>
            <a:normAutofit/>
          </a:bodyPr>
          <a:lstStyle/>
          <a:p>
            <a:r>
              <a:rPr lang="fr-FR" dirty="0"/>
              <a:t>Top 20 des catégories produits les + achetés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0FBC9F-A7C5-4104-B023-6E7420F54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33600"/>
            <a:ext cx="4630888" cy="3841750"/>
          </a:xfrm>
        </p:spPr>
        <p:txBody>
          <a:bodyPr/>
          <a:lstStyle/>
          <a:p>
            <a:r>
              <a:rPr lang="fr-FR" dirty="0"/>
              <a:t>70+ catégories</a:t>
            </a:r>
          </a:p>
          <a:p>
            <a:r>
              <a:rPr lang="fr-FR" dirty="0"/>
              <a:t>Pas de catégorie &gt; 10%</a:t>
            </a:r>
          </a:p>
          <a:p>
            <a:r>
              <a:rPr lang="fr-FR" dirty="0"/>
              <a:t>Business relativement diversifié</a:t>
            </a:r>
          </a:p>
          <a:p>
            <a:r>
              <a:rPr lang="fr-FR" dirty="0"/>
              <a:t>Produits de maison et de beauté prédominants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FB5D58-CE16-421C-B180-EDE46470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32CCEB-9AF9-45C4-88A2-1D9788999FC7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2C9AF1-ACAB-4569-8230-2E60B694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F5766F-2F91-4A14-9BB5-18E6D54B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152E1F-257F-4044-944D-9176F8A1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" r="771"/>
          <a:stretch/>
        </p:blipFill>
        <p:spPr bwMode="auto">
          <a:xfrm>
            <a:off x="5212081" y="1412911"/>
            <a:ext cx="5126355" cy="48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54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DD5FE-09D9-42FA-A638-3CE27413C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Machine Learning : K-</a:t>
            </a:r>
            <a:r>
              <a:rPr lang="fr-FR" dirty="0" err="1"/>
              <a:t>means</a:t>
            </a:r>
            <a:r>
              <a:rPr lang="fr-FR" dirty="0"/>
              <a:t> clustering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4FEABF-75AF-4CDA-81E4-CBFF878C07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z="1600" b="0" kern="1200" cap="none" baseline="0" dirty="0"/>
              <a:t>Clustering </a:t>
            </a:r>
            <a:r>
              <a:rPr lang="fr-FR" sz="1600" b="0" kern="1200" cap="none" baseline="0" dirty="0" err="1"/>
              <a:t>using</a:t>
            </a:r>
            <a:r>
              <a:rPr lang="fr-FR" sz="1600" b="0" kern="1200" cap="none" baseline="0" dirty="0"/>
              <a:t> K-</a:t>
            </a:r>
            <a:r>
              <a:rPr lang="fr-FR" sz="1600" b="0" kern="1200" cap="none" baseline="0" dirty="0" err="1"/>
              <a:t>means</a:t>
            </a:r>
            <a:r>
              <a:rPr lang="fr-FR" sz="1600" b="0" kern="1200" cap="none" baseline="0" dirty="0"/>
              <a:t>, </a:t>
            </a:r>
            <a:r>
              <a:rPr lang="fr-FR" sz="1600" b="0" kern="1200" cap="none" baseline="0" dirty="0" err="1"/>
              <a:t>Elbow</a:t>
            </a:r>
            <a:r>
              <a:rPr lang="fr-FR" sz="1600" b="0" kern="1200" cap="none" baseline="0" dirty="0"/>
              <a:t> </a:t>
            </a:r>
            <a:r>
              <a:rPr lang="fr-FR" sz="1600" b="0" kern="1200" cap="none" baseline="0" dirty="0" err="1"/>
              <a:t>curves</a:t>
            </a:r>
            <a:r>
              <a:rPr lang="fr-FR" sz="1600" b="0" kern="1200" cap="none" baseline="0" dirty="0"/>
              <a:t>, stabilité, plan de maintenance, interprétation des clusters</a:t>
            </a:r>
            <a:endParaRPr lang="fr-FR" sz="2000" kern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DF7EB8-6D5E-4DAA-8E12-9AF8CBAA6EDD}"/>
              </a:ext>
            </a:extLst>
          </p:cNvPr>
          <p:cNvSpPr/>
          <p:nvPr/>
        </p:nvSpPr>
        <p:spPr>
          <a:xfrm>
            <a:off x="4619437" y="2732186"/>
            <a:ext cx="2714546" cy="2801840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5553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35F01-F243-42BC-8D7C-3AD62FBA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du modèle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D1D68F-2D49-47F4-A9B9-FBFC795BF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677546"/>
            <a:ext cx="5194767" cy="2640073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Calcul de la fonction de coût vs. nb </a:t>
            </a:r>
            <a:r>
              <a:rPr lang="fr-FR" dirty="0" err="1"/>
              <a:t>clusers</a:t>
            </a:r>
            <a:endParaRPr lang="fr-FR" dirty="0"/>
          </a:p>
          <a:p>
            <a:r>
              <a:rPr lang="fr-FR" dirty="0"/>
              <a:t>Trouver une plage de k optimale </a:t>
            </a: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« coude » de la courbe (ici 4-10)</a:t>
            </a:r>
          </a:p>
          <a:p>
            <a:r>
              <a:rPr lang="fr-FR" dirty="0"/>
              <a:t>Sélectionner un k</a:t>
            </a:r>
          </a:p>
          <a:p>
            <a:r>
              <a:rPr lang="fr-FR" dirty="0"/>
              <a:t>Fit et calcul de labels</a:t>
            </a:r>
          </a:p>
          <a:p>
            <a:r>
              <a:rPr lang="fr-FR" dirty="0"/>
              <a:t>Evaluer la pertinence des clusters </a:t>
            </a:r>
          </a:p>
          <a:p>
            <a:r>
              <a:rPr lang="fr-FR" dirty="0"/>
              <a:t>Réitérer en changeant k si besoin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A48396-DE26-4ECB-8F8B-22DC2E17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077824-3E5D-409B-ABCF-0C8E7604856F}" type="datetime1">
              <a:rPr lang="fr-FR" smtClean="0"/>
              <a:t>28/08/2021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E4B0E4-6C62-4F29-A778-0851D235F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/>
              <a:t>Lérys Granado, PhD</a:t>
            </a:r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77915D-734E-4873-BF07-E19F3057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5464C5-1215-4CE9-A76D-B164E0E83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573" y="883551"/>
            <a:ext cx="3688510" cy="238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93DE73F-B68C-460D-814D-8731B8DAB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3" t="10284" r="49401" b="-6656"/>
          <a:stretch/>
        </p:blipFill>
        <p:spPr bwMode="auto">
          <a:xfrm>
            <a:off x="7498402" y="3522822"/>
            <a:ext cx="3571875" cy="275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77E9E9E-CE87-4805-8B5C-2C3C25A10A4F}"/>
              </a:ext>
            </a:extLst>
          </p:cNvPr>
          <p:cNvSpPr txBox="1"/>
          <p:nvPr/>
        </p:nvSpPr>
        <p:spPr>
          <a:xfrm>
            <a:off x="677445" y="4662880"/>
            <a:ext cx="2774415" cy="1415772"/>
          </a:xfrm>
          <a:prstGeom prst="rect">
            <a:avLst/>
          </a:prstGeom>
          <a:solidFill>
            <a:srgbClr val="465359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Hyperparamètres retenus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K = 5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Algo d’initialisation = </a:t>
            </a:r>
            <a:r>
              <a:rPr lang="fr-FR" sz="1400" dirty="0" err="1">
                <a:solidFill>
                  <a:schemeClr val="bg1">
                    <a:lumMod val="85000"/>
                  </a:schemeClr>
                </a:solidFill>
              </a:rPr>
              <a:t>Kmean</a:t>
            </a:r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++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Nombre d’initialisation = 10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1000 itérations max.</a:t>
            </a:r>
          </a:p>
        </p:txBody>
      </p:sp>
    </p:spTree>
    <p:extLst>
      <p:ext uri="{BB962C8B-B14F-4D97-AF65-F5344CB8AC3E}">
        <p14:creationId xmlns:p14="http://schemas.microsoft.com/office/powerpoint/2010/main" val="23007872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" id="{8C7FE865-BC31-4AD1-82E0-995F0CC906D9}" vid="{79D27B12-B1DE-4F66-9B60-F6658B87A60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ModelePPT_2</Template>
  <TotalTime>1180</TotalTime>
  <Words>749</Words>
  <Application>Microsoft Office PowerPoint</Application>
  <PresentationFormat>Grand écran</PresentationFormat>
  <Paragraphs>185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Roboto</vt:lpstr>
      <vt:lpstr>Wingdings</vt:lpstr>
      <vt:lpstr>Wingdings 2</vt:lpstr>
      <vt:lpstr>DividendVTI</vt:lpstr>
      <vt:lpstr>P5: Segmentez des clients  d'un site e-commerce</vt:lpstr>
      <vt:lpstr>Problématique: segmenter la clientèle d’un site brésilien de e-commerce, afin d’améliorer leur communication et proposer un plan de maintenance</vt:lpstr>
      <vt:lpstr>Datasets</vt:lpstr>
      <vt:lpstr>Feature engineering pour une analyse de type RFM </vt:lpstr>
      <vt:lpstr>Analyse univariée des features</vt:lpstr>
      <vt:lpstr>Les features sont peu corrélées entre elles</vt:lpstr>
      <vt:lpstr>Top 20 des catégories produits les + achetés</vt:lpstr>
      <vt:lpstr>Machine Learning : K-means clustering</vt:lpstr>
      <vt:lpstr>Optimisation du modèle</vt:lpstr>
      <vt:lpstr>Analyses des clusters</vt:lpstr>
      <vt:lpstr>Proposition de 2 plans de maintenance : à 18 ou 24 mois</vt:lpstr>
      <vt:lpstr>Personae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P5: Segmentez des clients  d'un site e-commerce</dc:title>
  <dc:creator>Lerys GRANADO</dc:creator>
  <cp:lastModifiedBy>Lerys GRANADO</cp:lastModifiedBy>
  <cp:revision>12</cp:revision>
  <dcterms:created xsi:type="dcterms:W3CDTF">2021-08-23T08:39:53Z</dcterms:created>
  <dcterms:modified xsi:type="dcterms:W3CDTF">2021-08-28T07:18:30Z</dcterms:modified>
</cp:coreProperties>
</file>